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8"/>
  </p:handoutMasterIdLst>
  <p:sldIdLst>
    <p:sldId id="283" r:id="rId3"/>
    <p:sldId id="259" r:id="rId4"/>
    <p:sldId id="257" r:id="rId5"/>
    <p:sldId id="256" r:id="rId6"/>
    <p:sldId id="258" r:id="rId7"/>
    <p:sldId id="261" r:id="rId8"/>
    <p:sldId id="263" r:id="rId9"/>
    <p:sldId id="262" r:id="rId10"/>
    <p:sldId id="264" r:id="rId11"/>
    <p:sldId id="265" r:id="rId12"/>
    <p:sldId id="286" r:id="rId13"/>
    <p:sldId id="285" r:id="rId14"/>
    <p:sldId id="284" r:id="rId15"/>
    <p:sldId id="287" r:id="rId16"/>
    <p:sldId id="260" r:id="rId17"/>
  </p:sldIdLst>
  <p:sldSz cx="12192000" cy="6858000"/>
  <p:notesSz cx="6858000" cy="9144000"/>
  <p:custDataLst>
    <p:tags r:id="rId19"/>
  </p:custData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تصميم" id="{97C9AAD3-5BFE-4509-A915-9F61E2F316A9}">
          <p14:sldIdLst>
            <p14:sldId id="283"/>
          </p14:sldIdLst>
        </p14:section>
        <p14:section name="المقدمة" id="{29A56BD8-5D5F-4D52-94FC-D92AB25CC543}">
          <p14:sldIdLst>
            <p14:sldId id="259"/>
          </p14:sldIdLst>
        </p14:section>
        <p14:section name="الأسئلة" id="{F0E76D19-EEC8-49E4-B42E-B7E68CB320A1}">
          <p14:sldIdLst>
            <p14:sldId id="257"/>
            <p14:sldId id="256"/>
            <p14:sldId id="258"/>
            <p14:sldId id="261"/>
            <p14:sldId id="263"/>
            <p14:sldId id="262"/>
            <p14:sldId id="264"/>
            <p14:sldId id="265"/>
            <p14:sldId id="286"/>
            <p14:sldId id="285"/>
            <p14:sldId id="284"/>
            <p14:sldId id="287"/>
          </p14:sldIdLst>
        </p14:section>
        <p14:section name="النهاية" id="{D663345F-AC85-4074-9FF1-E0D48DBC3EBF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7D3"/>
    <a:srgbClr val="000000"/>
    <a:srgbClr val="FF0066"/>
    <a:srgbClr val="1D3C59"/>
    <a:srgbClr val="2A567E"/>
    <a:srgbClr val="5491C7"/>
    <a:srgbClr val="61BDD3"/>
    <a:srgbClr val="F2F2F2"/>
    <a:srgbClr val="A3D7E1"/>
    <a:srgbClr val="560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80" d="100"/>
          <a:sy n="80" d="100"/>
        </p:scale>
        <p:origin x="365" y="202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27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12A4-75B3-4A5B-9F9C-E2052415B919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C1A9F-D579-4516-BC23-7E38640B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4042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8328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281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F4625B5D-87A3-4EBE-8AFD-2DAE4C53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BA202-BDAB-45B9-8F28-49B7186EB272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4247C697-9C11-48CE-9E8A-00508E04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CF066468-06DC-43F2-B8B1-497909E9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9FB39-E82F-4002-903F-E4B39D5E286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2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9410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4667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478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52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049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37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8428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810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E09A-A9E6-4B59-A924-8EF5B8B22C4F}" type="datetimeFigureOut">
              <a:rPr lang="ar-JO" smtClean="0"/>
              <a:t>18/06/1442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0149-88A6-4227-8A38-3342DB65173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5466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D817A8A7-26FE-4B0F-9959-F48FA2A1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EEEAE4CF-E780-4C21-AA42-B38D4EDE2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9D1DF0D-3116-464E-8766-71DEB054B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A202-BDAB-45B9-8F28-49B7186EB272}" type="datetimeFigureOut">
              <a:rPr lang="ar-SA" smtClean="0"/>
              <a:t>18/06/1442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42A260C-134B-408A-8FEF-8E9779C86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0C4522A-4156-4208-BC43-6D505B9C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FB39-E82F-4002-903F-E4B39D5E28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69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32-Point Star 19"/>
          <p:cNvSpPr/>
          <p:nvPr/>
        </p:nvSpPr>
        <p:spPr>
          <a:xfrm>
            <a:off x="-963561" y="-3630561"/>
            <a:ext cx="14119122" cy="14119122"/>
          </a:xfrm>
          <a:prstGeom prst="star32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45" y="0"/>
            <a:ext cx="2223512" cy="1620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1" y="1420608"/>
            <a:ext cx="5643456" cy="4112851"/>
          </a:xfrm>
          <a:prstGeom prst="rect">
            <a:avLst/>
          </a:prstGeom>
        </p:spPr>
      </p:pic>
      <p:sp>
        <p:nvSpPr>
          <p:cNvPr id="14" name="شبه منحرف 35"/>
          <p:cNvSpPr/>
          <p:nvPr/>
        </p:nvSpPr>
        <p:spPr>
          <a:xfrm rot="16200000" flipH="1">
            <a:off x="8376436" y="1957557"/>
            <a:ext cx="1684054" cy="36142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TextBox 6"/>
          <p:cNvSpPr txBox="1"/>
          <p:nvPr/>
        </p:nvSpPr>
        <p:spPr>
          <a:xfrm>
            <a:off x="7339320" y="3041419"/>
            <a:ext cx="3426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dirty="0" smtClean="0">
                <a:solidFill>
                  <a:schemeClr val="bg2">
                    <a:lumMod val="25000"/>
                  </a:schemeClr>
                </a:solidFill>
              </a:rPr>
              <a:t>هيا نلعب و نتعلم حروف الهجاء !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صورة جواب صحيح">
            <a:extLst>
              <a:ext uri="{FF2B5EF4-FFF2-40B4-BE49-F238E27FC236}">
                <a16:creationId xmlns:a16="http://schemas.microsoft.com/office/drawing/2014/main" xmlns="" id="{27443603-5847-4DA7-9E22-44CAA713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042" y="2220245"/>
            <a:ext cx="1766283" cy="3088901"/>
          </a:xfrm>
          <a:prstGeom prst="rect">
            <a:avLst/>
          </a:prstGeom>
        </p:spPr>
      </p:pic>
      <p:sp>
        <p:nvSpPr>
          <p:cNvPr id="21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0E128CC-219D-4519-A3A3-E4E152823ECE}"/>
              </a:ext>
            </a:extLst>
          </p:cNvPr>
          <p:cNvSpPr/>
          <p:nvPr/>
        </p:nvSpPr>
        <p:spPr>
          <a:xfrm>
            <a:off x="7867233" y="4335587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835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5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4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جريدة</a:t>
              </a:r>
              <a:endParaRPr lang="ar-JO" sz="2800" b="1" dirty="0"/>
            </a:p>
          </p:txBody>
        </p:sp>
      </p:grpSp>
      <p:grpSp>
        <p:nvGrpSpPr>
          <p:cNvPr id="22" name="خطأ - 1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طباخ</a:t>
              </a:r>
              <a:endParaRPr lang="ar-JO" sz="2800" b="1" dirty="0"/>
            </a:p>
          </p:txBody>
        </p:sp>
      </p:grpSp>
      <p:grpSp>
        <p:nvGrpSpPr>
          <p:cNvPr id="19" name="صحيح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مفتاح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2" name="صورة عادي">
            <a:extLst>
              <a:ext uri="{FF2B5EF4-FFF2-40B4-BE49-F238E27FC236}">
                <a16:creationId xmlns:a16="http://schemas.microsoft.com/office/drawing/2014/main" xmlns="" id="{3497B713-35D3-477A-AAF4-42F3F24BB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5" name="صورة جواب خطأ">
            <a:extLst>
              <a:ext uri="{FF2B5EF4-FFF2-40B4-BE49-F238E27FC236}">
                <a16:creationId xmlns:a16="http://schemas.microsoft.com/office/drawing/2014/main" xmlns="" id="{A2EB522D-EFDA-4160-98C2-CB482845D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" name="صورة جواب صحيح">
            <a:extLst>
              <a:ext uri="{FF2B5EF4-FFF2-40B4-BE49-F238E27FC236}">
                <a16:creationId xmlns:a16="http://schemas.microsoft.com/office/drawing/2014/main" xmlns="" id="{27443603-5847-4DA7-9E22-44CAA713C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6" name="رسالة صحيح">
            <a:extLst>
              <a:ext uri="{FF2B5EF4-FFF2-40B4-BE49-F238E27FC236}">
                <a16:creationId xmlns:a16="http://schemas.microsoft.com/office/drawing/2014/main" xmlns="" id="{074A9664-D601-4AA6-B118-E8E9E017CD16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33" name="رسالة خطأ">
            <a:extLst>
              <a:ext uri="{FF2B5EF4-FFF2-40B4-BE49-F238E27FC236}">
                <a16:creationId xmlns:a16="http://schemas.microsoft.com/office/drawing/2014/main" xmlns="" id="{1D5DF8FE-A7F0-4E03-A917-6A28EDF814C5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3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0BCBC29-C9BD-44DA-B36B-39809573E6F8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5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الحاء </a:t>
            </a:r>
            <a:r>
              <a:rPr lang="ar-EG" sz="3200" b="1" dirty="0"/>
              <a:t>؟</a:t>
            </a:r>
            <a:endParaRPr lang="ar-EG" sz="3200" b="1" dirty="0" smtClean="0"/>
          </a:p>
        </p:txBody>
      </p:sp>
      <p:sp>
        <p:nvSpPr>
          <p:cNvPr id="40" name="مربع نص 12"/>
          <p:cNvSpPr txBox="1"/>
          <p:nvPr/>
        </p:nvSpPr>
        <p:spPr>
          <a:xfrm>
            <a:off x="7553563" y="3222899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ح</a:t>
            </a:r>
            <a:endParaRPr lang="ar-JO" sz="115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6" grpId="0" animBg="1"/>
      <p:bldP spid="33" grpId="0" animBg="1"/>
      <p:bldP spid="33" grpId="1" animBg="1"/>
      <p:bldP spid="33" grpId="2" animBg="1"/>
      <p:bldP spid="33" grpId="3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رجل</a:t>
              </a:r>
              <a:endParaRPr lang="ar-JO" sz="2800" b="1" dirty="0"/>
            </a:p>
          </p:txBody>
        </p:sp>
      </p:grpSp>
      <p:grpSp>
        <p:nvGrpSpPr>
          <p:cNvPr id="22" name="خطأ - 1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ذرة</a:t>
              </a:r>
              <a:endParaRPr lang="ar-JO" sz="2800" b="1" dirty="0"/>
            </a:p>
          </p:txBody>
        </p:sp>
      </p:grpSp>
      <p:grpSp>
        <p:nvGrpSpPr>
          <p:cNvPr id="19" name="صحيح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دب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2" name="صورة عادي">
            <a:extLst>
              <a:ext uri="{FF2B5EF4-FFF2-40B4-BE49-F238E27FC236}">
                <a16:creationId xmlns:a16="http://schemas.microsoft.com/office/drawing/2014/main" xmlns="" id="{3497B713-35D3-477A-AAF4-42F3F24BB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5" name="صورة جواب خطأ">
            <a:extLst>
              <a:ext uri="{FF2B5EF4-FFF2-40B4-BE49-F238E27FC236}">
                <a16:creationId xmlns:a16="http://schemas.microsoft.com/office/drawing/2014/main" xmlns="" id="{A2EB522D-EFDA-4160-98C2-CB482845D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" name="صورة جواب صحيح">
            <a:extLst>
              <a:ext uri="{FF2B5EF4-FFF2-40B4-BE49-F238E27FC236}">
                <a16:creationId xmlns:a16="http://schemas.microsoft.com/office/drawing/2014/main" xmlns="" id="{27443603-5847-4DA7-9E22-44CAA713C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6" name="رسالة صحيح">
            <a:extLst>
              <a:ext uri="{FF2B5EF4-FFF2-40B4-BE49-F238E27FC236}">
                <a16:creationId xmlns:a16="http://schemas.microsoft.com/office/drawing/2014/main" xmlns="" id="{074A9664-D601-4AA6-B118-E8E9E017CD16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33" name="رسالة خطأ">
            <a:extLst>
              <a:ext uri="{FF2B5EF4-FFF2-40B4-BE49-F238E27FC236}">
                <a16:creationId xmlns:a16="http://schemas.microsoft.com/office/drawing/2014/main" xmlns="" id="{1D5DF8FE-A7F0-4E03-A917-6A28EDF814C5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3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0BCBC29-C9BD-44DA-B36B-39809573E6F8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5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الدال ؟ </a:t>
            </a:r>
          </a:p>
        </p:txBody>
      </p:sp>
      <p:sp>
        <p:nvSpPr>
          <p:cNvPr id="40" name="مربع نص 12"/>
          <p:cNvSpPr txBox="1"/>
          <p:nvPr/>
        </p:nvSpPr>
        <p:spPr>
          <a:xfrm>
            <a:off x="7516751" y="3514752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د</a:t>
            </a:r>
            <a:endParaRPr lang="ar-JO" sz="115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6" grpId="0" animBg="1"/>
      <p:bldP spid="33" grpId="0" animBg="1"/>
      <p:bldP spid="33" grpId="1" animBg="1"/>
      <p:bldP spid="33" grpId="2" animBg="1"/>
      <p:bldP spid="33" grpId="3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صحيح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13453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ذئب</a:t>
              </a:r>
              <a:endParaRPr lang="ar-JO" sz="2800" b="1" dirty="0"/>
            </a:p>
          </p:txBody>
        </p:sp>
      </p:grpSp>
      <p:grpSp>
        <p:nvGrpSpPr>
          <p:cNvPr id="22" name="خطأ - 2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دلو</a:t>
              </a:r>
              <a:endParaRPr lang="ar-JO" sz="2800" b="1" dirty="0"/>
            </a:p>
          </p:txBody>
        </p:sp>
      </p:grpSp>
      <p:grpSp>
        <p:nvGrpSpPr>
          <p:cNvPr id="19" name="خطأ - 1"/>
          <p:cNvGrpSpPr/>
          <p:nvPr/>
        </p:nvGrpSpPr>
        <p:grpSpPr>
          <a:xfrm>
            <a:off x="178119" y="592698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زهرة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33" name="صورة عادي">
            <a:extLst>
              <a:ext uri="{FF2B5EF4-FFF2-40B4-BE49-F238E27FC236}">
                <a16:creationId xmlns:a16="http://schemas.microsoft.com/office/drawing/2014/main" xmlns="" id="{A703E2A6-BE0C-43CA-A11C-A1C6EE5D8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35" name="صورة جواب خطأ">
            <a:extLst>
              <a:ext uri="{FF2B5EF4-FFF2-40B4-BE49-F238E27FC236}">
                <a16:creationId xmlns:a16="http://schemas.microsoft.com/office/drawing/2014/main" xmlns="" id="{E000310D-8986-47C3-B388-0CB7D873A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39" name="صورة جواب صحيح">
            <a:extLst>
              <a:ext uri="{FF2B5EF4-FFF2-40B4-BE49-F238E27FC236}">
                <a16:creationId xmlns:a16="http://schemas.microsoft.com/office/drawing/2014/main" xmlns="" id="{528E3A53-AE54-4EA7-A72F-EAE3B4107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40" name="رسالة صحيح">
            <a:extLst>
              <a:ext uri="{FF2B5EF4-FFF2-40B4-BE49-F238E27FC236}">
                <a16:creationId xmlns:a16="http://schemas.microsoft.com/office/drawing/2014/main" xmlns="" id="{0483C500-097D-4A41-87BC-FA7C0F093F94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41" name="رسالة خطأ">
            <a:extLst>
              <a:ext uri="{FF2B5EF4-FFF2-40B4-BE49-F238E27FC236}">
                <a16:creationId xmlns:a16="http://schemas.microsoft.com/office/drawing/2014/main" xmlns="" id="{0F3B8EF6-ACEA-470D-8C23-424A5AF3CB7E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4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8C8CD8D-8307-4A69-84D2-19584AB3608E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2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الذال ؟ </a:t>
            </a:r>
            <a:endParaRPr lang="ar-JO" sz="3200" b="1" dirty="0"/>
          </a:p>
        </p:txBody>
      </p:sp>
      <p:sp>
        <p:nvSpPr>
          <p:cNvPr id="43" name="مربع نص 12"/>
          <p:cNvSpPr txBox="1"/>
          <p:nvPr/>
        </p:nvSpPr>
        <p:spPr>
          <a:xfrm>
            <a:off x="7650117" y="3482099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ذ</a:t>
            </a:r>
            <a:endParaRPr lang="ar-JO" sz="115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40" grpId="0" animBg="1"/>
      <p:bldP spid="41" grpId="0" animBg="1"/>
      <p:bldP spid="41" grpId="1" animBg="1"/>
      <p:bldP spid="41" grpId="2" animBg="1"/>
      <p:bldP spid="41" grpId="3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رمان</a:t>
              </a:r>
              <a:endParaRPr lang="ar-JO" sz="2800" b="1" dirty="0"/>
            </a:p>
          </p:txBody>
        </p:sp>
      </p:grpSp>
      <p:grpSp>
        <p:nvGrpSpPr>
          <p:cNvPr id="22" name="صحيح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027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زهرة</a:t>
              </a:r>
              <a:endParaRPr lang="ar-JO" sz="2800" b="1" dirty="0"/>
            </a:p>
          </p:txBody>
        </p:sp>
      </p:grpSp>
      <p:grpSp>
        <p:nvGrpSpPr>
          <p:cNvPr id="19" name="خطأ - 1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ذبابة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43" name="صورة عادي">
            <a:extLst>
              <a:ext uri="{FF2B5EF4-FFF2-40B4-BE49-F238E27FC236}">
                <a16:creationId xmlns:a16="http://schemas.microsoft.com/office/drawing/2014/main" xmlns="" id="{42C55DD3-60E3-46D5-A5B2-659282CF1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44" name="صورة جواب خطأ">
            <a:extLst>
              <a:ext uri="{FF2B5EF4-FFF2-40B4-BE49-F238E27FC236}">
                <a16:creationId xmlns:a16="http://schemas.microsoft.com/office/drawing/2014/main" xmlns="" id="{7D06DEB3-EC52-4580-912B-E9AD2FE60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5" name="صورة جواب صحيح">
            <a:extLst>
              <a:ext uri="{FF2B5EF4-FFF2-40B4-BE49-F238E27FC236}">
                <a16:creationId xmlns:a16="http://schemas.microsoft.com/office/drawing/2014/main" xmlns="" id="{64763D69-CEFC-49CD-A302-0E3FDCD5B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46" name="رسالة صحيح">
            <a:extLst>
              <a:ext uri="{FF2B5EF4-FFF2-40B4-BE49-F238E27FC236}">
                <a16:creationId xmlns:a16="http://schemas.microsoft.com/office/drawing/2014/main" xmlns="" id="{41976689-B8CC-406C-ABA9-10C5F88A3324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47" name="رسالة خطأ">
            <a:extLst>
              <a:ext uri="{FF2B5EF4-FFF2-40B4-BE49-F238E27FC236}">
                <a16:creationId xmlns:a16="http://schemas.microsoft.com/office/drawing/2014/main" xmlns="" id="{06565F98-C4A2-47F7-A641-518E2E603457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48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0E128CC-219D-4519-A3A3-E4E152823ECE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2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الزاي ؟</a:t>
            </a:r>
            <a:endParaRPr lang="ar-JO" sz="3200" b="1" dirty="0"/>
          </a:p>
        </p:txBody>
      </p:sp>
      <p:sp>
        <p:nvSpPr>
          <p:cNvPr id="33" name="مربع نص 12"/>
          <p:cNvSpPr txBox="1"/>
          <p:nvPr/>
        </p:nvSpPr>
        <p:spPr>
          <a:xfrm>
            <a:off x="7650117" y="3482099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ز</a:t>
            </a:r>
            <a:endParaRPr lang="ar-JO" sz="115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46" grpId="0" animBg="1"/>
      <p:bldP spid="47" grpId="0" animBg="1"/>
      <p:bldP spid="47" grpId="1" animBg="1"/>
      <p:bldP spid="47" grpId="2" animBg="1"/>
      <p:bldP spid="47" grpId="3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شاش</a:t>
              </a:r>
              <a:endParaRPr lang="ar-JO" sz="2800" b="1" dirty="0"/>
            </a:p>
          </p:txBody>
        </p:sp>
      </p:grpSp>
      <p:grpSp>
        <p:nvGrpSpPr>
          <p:cNvPr id="22" name="خطأ - 1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قميص</a:t>
              </a:r>
              <a:endParaRPr lang="ar-JO" sz="2800" b="1" dirty="0"/>
            </a:p>
          </p:txBody>
        </p:sp>
      </p:grpSp>
      <p:grpSp>
        <p:nvGrpSpPr>
          <p:cNvPr id="19" name="صحيح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كؤوس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2" name="صورة عادي">
            <a:extLst>
              <a:ext uri="{FF2B5EF4-FFF2-40B4-BE49-F238E27FC236}">
                <a16:creationId xmlns:a16="http://schemas.microsoft.com/office/drawing/2014/main" xmlns="" id="{3497B713-35D3-477A-AAF4-42F3F24BB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5" name="صورة جواب خطأ">
            <a:extLst>
              <a:ext uri="{FF2B5EF4-FFF2-40B4-BE49-F238E27FC236}">
                <a16:creationId xmlns:a16="http://schemas.microsoft.com/office/drawing/2014/main" xmlns="" id="{A2EB522D-EFDA-4160-98C2-CB482845D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" name="صورة جواب صحيح">
            <a:extLst>
              <a:ext uri="{FF2B5EF4-FFF2-40B4-BE49-F238E27FC236}">
                <a16:creationId xmlns:a16="http://schemas.microsoft.com/office/drawing/2014/main" xmlns="" id="{27443603-5847-4DA7-9E22-44CAA713C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6" name="رسالة صحيح">
            <a:extLst>
              <a:ext uri="{FF2B5EF4-FFF2-40B4-BE49-F238E27FC236}">
                <a16:creationId xmlns:a16="http://schemas.microsoft.com/office/drawing/2014/main" xmlns="" id="{074A9664-D601-4AA6-B118-E8E9E017CD16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33" name="رسالة خطأ">
            <a:extLst>
              <a:ext uri="{FF2B5EF4-FFF2-40B4-BE49-F238E27FC236}">
                <a16:creationId xmlns:a16="http://schemas.microsoft.com/office/drawing/2014/main" xmlns="" id="{1D5DF8FE-A7F0-4E03-A917-6A28EDF814C5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3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0BCBC29-C9BD-44DA-B36B-39809573E6F8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5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السين ؟ </a:t>
            </a:r>
          </a:p>
        </p:txBody>
      </p:sp>
      <p:sp>
        <p:nvSpPr>
          <p:cNvPr id="40" name="مربع نص 12"/>
          <p:cNvSpPr txBox="1"/>
          <p:nvPr/>
        </p:nvSpPr>
        <p:spPr>
          <a:xfrm>
            <a:off x="7553563" y="3222899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س</a:t>
            </a:r>
            <a:endParaRPr lang="ar-JO" sz="115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6" grpId="0" animBg="1"/>
      <p:bldP spid="33" grpId="0" animBg="1"/>
      <p:bldP spid="33" grpId="1" animBg="1"/>
      <p:bldP spid="33" grpId="2" animBg="1"/>
      <p:bldP spid="33" grpId="3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2-Point Star 9"/>
          <p:cNvSpPr/>
          <p:nvPr/>
        </p:nvSpPr>
        <p:spPr>
          <a:xfrm>
            <a:off x="-963561" y="-3630561"/>
            <a:ext cx="14119122" cy="14119122"/>
          </a:xfrm>
          <a:prstGeom prst="star32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/>
          </a:p>
        </p:txBody>
      </p:sp>
      <p:sp>
        <p:nvSpPr>
          <p:cNvPr id="2" name="32-Point Star 1"/>
          <p:cNvSpPr/>
          <p:nvPr/>
        </p:nvSpPr>
        <p:spPr>
          <a:xfrm>
            <a:off x="-963561" y="-3630561"/>
            <a:ext cx="14119122" cy="14119122"/>
          </a:xfrm>
          <a:prstGeom prst="star32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/>
          </a:p>
        </p:txBody>
      </p:sp>
      <p:sp>
        <p:nvSpPr>
          <p:cNvPr id="7" name="شبه منحرف 35"/>
          <p:cNvSpPr/>
          <p:nvPr/>
        </p:nvSpPr>
        <p:spPr>
          <a:xfrm rot="14400000" flipH="1">
            <a:off x="4999766" y="1304159"/>
            <a:ext cx="2230746" cy="4578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" name="شبه منحرف 35"/>
          <p:cNvSpPr/>
          <p:nvPr/>
        </p:nvSpPr>
        <p:spPr>
          <a:xfrm rot="14400000" flipH="1">
            <a:off x="5090330" y="1449645"/>
            <a:ext cx="2070054" cy="43060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grpSp>
        <p:nvGrpSpPr>
          <p:cNvPr id="4" name="مجموعة 36"/>
          <p:cNvGrpSpPr/>
          <p:nvPr/>
        </p:nvGrpSpPr>
        <p:grpSpPr>
          <a:xfrm>
            <a:off x="4143038" y="2701882"/>
            <a:ext cx="3964642" cy="1801538"/>
            <a:chOff x="7402314" y="2702416"/>
            <a:chExt cx="4139133" cy="3321290"/>
          </a:xfrm>
        </p:grpSpPr>
        <p:sp>
          <p:nvSpPr>
            <p:cNvPr id="5" name="شبه منحرف 35"/>
            <p:cNvSpPr/>
            <p:nvPr/>
          </p:nvSpPr>
          <p:spPr>
            <a:xfrm rot="16200000" flipH="1">
              <a:off x="7811235" y="2293495"/>
              <a:ext cx="3321290" cy="41391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/>
            </a:p>
          </p:txBody>
        </p:sp>
        <p:sp>
          <p:nvSpPr>
            <p:cNvPr id="6" name="مربع نص 12"/>
            <p:cNvSpPr txBox="1"/>
            <p:nvPr/>
          </p:nvSpPr>
          <p:spPr>
            <a:xfrm>
              <a:off x="7402314" y="3565692"/>
              <a:ext cx="4139133" cy="1594738"/>
            </a:xfrm>
            <a:prstGeom prst="round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0"/>
              <a:r>
                <a:rPr lang="ar-JO" sz="3200" b="1" dirty="0"/>
                <a:t>تهانينا..</a:t>
              </a:r>
            </a:p>
            <a:p>
              <a:pPr algn="ctr" rtl="0"/>
              <a:r>
                <a:rPr lang="ar-JO" sz="3200" b="1" dirty="0"/>
                <a:t>لقد أنهيت المسابقة بنجاح!</a:t>
              </a:r>
            </a:p>
          </p:txBody>
        </p:sp>
      </p:grpSp>
      <p:sp>
        <p:nvSpPr>
          <p:cNvPr id="8" name="Diamond 7">
            <a:hlinkClick r:id="" action="ppaction://hlinkshowjump?jump=nextslide"/>
          </p:cNvPr>
          <p:cNvSpPr/>
          <p:nvPr/>
        </p:nvSpPr>
        <p:spPr>
          <a:xfrm>
            <a:off x="5469246" y="5308257"/>
            <a:ext cx="1259214" cy="1259212"/>
          </a:xfrm>
          <a:prstGeom prst="diamond">
            <a:avLst/>
          </a:prstGeom>
          <a:ln w="3175">
            <a:solidFill>
              <a:schemeClr val="bg1"/>
            </a:solidFill>
          </a:ln>
          <a:effectLst>
            <a:outerShdw blurRad="25400" dist="1270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400" dirty="0"/>
              <a:t>ابدأ</a:t>
            </a:r>
          </a:p>
        </p:txBody>
      </p:sp>
      <p:sp>
        <p:nvSpPr>
          <p:cNvPr id="9" name="Diamond 8">
            <a:hlinkClick r:id="" action="ppaction://hlinkshowjump?jump=endshow"/>
          </p:cNvPr>
          <p:cNvSpPr/>
          <p:nvPr/>
        </p:nvSpPr>
        <p:spPr>
          <a:xfrm>
            <a:off x="5592564" y="5431575"/>
            <a:ext cx="1012578" cy="1012576"/>
          </a:xfrm>
          <a:prstGeom prst="diamond">
            <a:avLst/>
          </a:prstGeom>
          <a:solidFill>
            <a:srgbClr val="F2F2F2"/>
          </a:solidFill>
          <a:ln>
            <a:noFill/>
          </a:ln>
          <a:effectLst>
            <a:outerShdw blurRad="25400" dist="1270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</a:rPr>
              <a:t>خروج</a:t>
            </a:r>
          </a:p>
        </p:txBody>
      </p:sp>
      <p:pic>
        <p:nvPicPr>
          <p:cNvPr id="12" name="Correct Answer Bell and Cheer Version 1">
            <a:hlinkClick r:id="" action="ppaction://media"/>
            <a:extLst>
              <a:ext uri="{FF2B5EF4-FFF2-40B4-BE49-F238E27FC236}">
                <a16:creationId xmlns:a16="http://schemas.microsoft.com/office/drawing/2014/main" xmlns="" id="{33720BFA-930B-43C1-9452-AD8C19117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639445"/>
            <a:ext cx="487363" cy="4873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E4275C-79DD-4995-B7E6-07109622508C}"/>
              </a:ext>
            </a:extLst>
          </p:cNvPr>
          <p:cNvGrpSpPr/>
          <p:nvPr/>
        </p:nvGrpSpPr>
        <p:grpSpPr>
          <a:xfrm>
            <a:off x="10119360" y="-2013268"/>
            <a:ext cx="1219200" cy="1861185"/>
            <a:chOff x="10179698" y="1259633"/>
            <a:chExt cx="886408" cy="19426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7A94BABB-916B-4643-9046-ABF326ADEC70}"/>
                </a:ext>
              </a:extLst>
            </p:cNvPr>
            <p:cNvSpPr/>
            <p:nvPr/>
          </p:nvSpPr>
          <p:spPr>
            <a:xfrm>
              <a:off x="10179698" y="1259633"/>
              <a:ext cx="886408" cy="157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D58EA83-8166-40DC-966B-0DAFE9D630E9}"/>
                </a:ext>
              </a:extLst>
            </p:cNvPr>
            <p:cNvSpPr/>
            <p:nvPr/>
          </p:nvSpPr>
          <p:spPr>
            <a:xfrm>
              <a:off x="10588865" y="2887980"/>
              <a:ext cx="68138" cy="314325"/>
            </a:xfrm>
            <a:custGeom>
              <a:avLst/>
              <a:gdLst>
                <a:gd name="connsiteX0" fmla="*/ 33415 w 68138"/>
                <a:gd name="connsiteY0" fmla="*/ 0 h 314325"/>
                <a:gd name="connsiteX1" fmla="*/ 1030 w 68138"/>
                <a:gd name="connsiteY1" fmla="*/ 76200 h 314325"/>
                <a:gd name="connsiteX2" fmla="*/ 67705 w 68138"/>
                <a:gd name="connsiteY2" fmla="*/ 135255 h 314325"/>
                <a:gd name="connsiteX3" fmla="*/ 29605 w 68138"/>
                <a:gd name="connsiteY3" fmla="*/ 169545 h 314325"/>
                <a:gd name="connsiteX4" fmla="*/ 25795 w 68138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38" h="314325">
                  <a:moveTo>
                    <a:pt x="33415" y="0"/>
                  </a:moveTo>
                  <a:cubicBezTo>
                    <a:pt x="14365" y="26829"/>
                    <a:pt x="-4685" y="53658"/>
                    <a:pt x="1030" y="76200"/>
                  </a:cubicBezTo>
                  <a:cubicBezTo>
                    <a:pt x="6745" y="98742"/>
                    <a:pt x="62943" y="119698"/>
                    <a:pt x="67705" y="135255"/>
                  </a:cubicBezTo>
                  <a:cubicBezTo>
                    <a:pt x="72467" y="150812"/>
                    <a:pt x="36590" y="139700"/>
                    <a:pt x="29605" y="169545"/>
                  </a:cubicBezTo>
                  <a:cubicBezTo>
                    <a:pt x="22620" y="199390"/>
                    <a:pt x="24207" y="256857"/>
                    <a:pt x="25795" y="31432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C27A36F-31CF-4EC1-8C05-929436B61F0D}"/>
                </a:ext>
              </a:extLst>
            </p:cNvPr>
            <p:cNvSpPr/>
            <p:nvPr/>
          </p:nvSpPr>
          <p:spPr>
            <a:xfrm>
              <a:off x="10547324" y="2836506"/>
              <a:ext cx="151156" cy="552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7C7893E-CD53-418C-83A8-DD328502D276}"/>
              </a:ext>
            </a:extLst>
          </p:cNvPr>
          <p:cNvGrpSpPr/>
          <p:nvPr/>
        </p:nvGrpSpPr>
        <p:grpSpPr>
          <a:xfrm>
            <a:off x="853440" y="-2013268"/>
            <a:ext cx="1219200" cy="1861185"/>
            <a:chOff x="10179698" y="1259633"/>
            <a:chExt cx="886408" cy="19426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A7D0906-C42E-4C9B-A1D7-8F5CC38830F6}"/>
                </a:ext>
              </a:extLst>
            </p:cNvPr>
            <p:cNvSpPr/>
            <p:nvPr/>
          </p:nvSpPr>
          <p:spPr>
            <a:xfrm>
              <a:off x="10179698" y="1259633"/>
              <a:ext cx="886408" cy="157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C971EFC-27A5-4F6C-A9DE-D0BC6242642D}"/>
                </a:ext>
              </a:extLst>
            </p:cNvPr>
            <p:cNvSpPr/>
            <p:nvPr/>
          </p:nvSpPr>
          <p:spPr>
            <a:xfrm>
              <a:off x="10588865" y="2887980"/>
              <a:ext cx="68138" cy="314325"/>
            </a:xfrm>
            <a:custGeom>
              <a:avLst/>
              <a:gdLst>
                <a:gd name="connsiteX0" fmla="*/ 33415 w 68138"/>
                <a:gd name="connsiteY0" fmla="*/ 0 h 314325"/>
                <a:gd name="connsiteX1" fmla="*/ 1030 w 68138"/>
                <a:gd name="connsiteY1" fmla="*/ 76200 h 314325"/>
                <a:gd name="connsiteX2" fmla="*/ 67705 w 68138"/>
                <a:gd name="connsiteY2" fmla="*/ 135255 h 314325"/>
                <a:gd name="connsiteX3" fmla="*/ 29605 w 68138"/>
                <a:gd name="connsiteY3" fmla="*/ 169545 h 314325"/>
                <a:gd name="connsiteX4" fmla="*/ 25795 w 68138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38" h="314325">
                  <a:moveTo>
                    <a:pt x="33415" y="0"/>
                  </a:moveTo>
                  <a:cubicBezTo>
                    <a:pt x="14365" y="26829"/>
                    <a:pt x="-4685" y="53658"/>
                    <a:pt x="1030" y="76200"/>
                  </a:cubicBezTo>
                  <a:cubicBezTo>
                    <a:pt x="6745" y="98742"/>
                    <a:pt x="62943" y="119698"/>
                    <a:pt x="67705" y="135255"/>
                  </a:cubicBezTo>
                  <a:cubicBezTo>
                    <a:pt x="72467" y="150812"/>
                    <a:pt x="36590" y="139700"/>
                    <a:pt x="29605" y="169545"/>
                  </a:cubicBezTo>
                  <a:cubicBezTo>
                    <a:pt x="22620" y="199390"/>
                    <a:pt x="24207" y="256857"/>
                    <a:pt x="25795" y="314325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C052EEA-39DF-4BC6-823C-FB70791166E5}"/>
                </a:ext>
              </a:extLst>
            </p:cNvPr>
            <p:cNvSpPr/>
            <p:nvPr/>
          </p:nvSpPr>
          <p:spPr>
            <a:xfrm>
              <a:off x="10547324" y="2836506"/>
              <a:ext cx="151156" cy="552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28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196" y="19796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800000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5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21600000">
                                      <p:cBhvr>
                                        <p:cTn id="54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7" grpId="0" animBg="1"/>
      <p:bldP spid="7" grpId="1" animBg="1"/>
      <p:bldP spid="3" grpId="0" animBg="1"/>
      <p:bldP spid="3" grpId="1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شبه منحرف 29"/>
          <p:cNvSpPr/>
          <p:nvPr/>
        </p:nvSpPr>
        <p:spPr>
          <a:xfrm rot="5400000">
            <a:off x="1653296" y="-1170021"/>
            <a:ext cx="3095467" cy="6402063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4089435" y="1541885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4448827" y="1492556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4400000" flipH="1">
            <a:off x="5157826" y="1639911"/>
            <a:ext cx="1935062" cy="39254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grpSp>
        <p:nvGrpSpPr>
          <p:cNvPr id="41" name="مجموعة 36"/>
          <p:cNvGrpSpPr/>
          <p:nvPr/>
        </p:nvGrpSpPr>
        <p:grpSpPr>
          <a:xfrm>
            <a:off x="4318220" y="2760624"/>
            <a:ext cx="3614276" cy="1684054"/>
            <a:chOff x="7402314" y="2702416"/>
            <a:chExt cx="4139131" cy="3321290"/>
          </a:xfrm>
        </p:grpSpPr>
        <p:sp>
          <p:nvSpPr>
            <p:cNvPr id="42" name="شبه منحرف 35"/>
            <p:cNvSpPr/>
            <p:nvPr/>
          </p:nvSpPr>
          <p:spPr>
            <a:xfrm rot="16200000" flipH="1">
              <a:off x="7811235" y="2293495"/>
              <a:ext cx="3321290" cy="41391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44" name="مربع نص 12"/>
            <p:cNvSpPr txBox="1"/>
            <p:nvPr/>
          </p:nvSpPr>
          <p:spPr>
            <a:xfrm>
              <a:off x="7492914" y="2937612"/>
              <a:ext cx="3957927" cy="2619126"/>
            </a:xfrm>
            <a:prstGeom prst="round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en-US" sz="2400" b="1" dirty="0" smtClean="0"/>
                <a:t>“Where is the letter ?” game</a:t>
              </a:r>
            </a:p>
            <a:p>
              <a:pPr algn="ctr"/>
              <a:r>
                <a:rPr lang="ar-EG" sz="2400" b="1" dirty="0" smtClean="0"/>
                <a:t>لعبة </a:t>
              </a:r>
              <a:r>
                <a:rPr lang="en-US" sz="2400" b="1" dirty="0" smtClean="0"/>
                <a:t>“</a:t>
              </a:r>
              <a:r>
                <a:rPr lang="ar-EG" sz="2400" b="1" dirty="0" smtClean="0"/>
                <a:t>أين الحرف ؟</a:t>
              </a:r>
              <a:r>
                <a:rPr lang="en-US" sz="2400" b="1" dirty="0" smtClean="0"/>
                <a:t>”</a:t>
              </a:r>
              <a:endParaRPr lang="ar-JO" sz="2400" b="1" dirty="0"/>
            </a:p>
          </p:txBody>
        </p:sp>
      </p:grpSp>
      <p:sp>
        <p:nvSpPr>
          <p:cNvPr id="2" name="Diamond 1">
            <a:hlinkClick r:id="" action="ppaction://hlinkshowjump?jump=nextslide"/>
          </p:cNvPr>
          <p:cNvSpPr/>
          <p:nvPr/>
        </p:nvSpPr>
        <p:spPr>
          <a:xfrm>
            <a:off x="5466000" y="5301965"/>
            <a:ext cx="1260000" cy="1260000"/>
          </a:xfrm>
          <a:prstGeom prst="diamond">
            <a:avLst/>
          </a:prstGeom>
          <a:ln w="3175">
            <a:solidFill>
              <a:schemeClr val="bg1"/>
            </a:solidFill>
          </a:ln>
          <a:effectLst>
            <a:outerShdw blurRad="25400" dist="1270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dirty="0"/>
              <a:t>ابدأ</a:t>
            </a:r>
          </a:p>
        </p:txBody>
      </p:sp>
      <p:sp>
        <p:nvSpPr>
          <p:cNvPr id="49" name="Diamond 48">
            <a:hlinkClick r:id="" action="ppaction://hlinkshowjump?jump=nextslide"/>
          </p:cNvPr>
          <p:cNvSpPr/>
          <p:nvPr/>
        </p:nvSpPr>
        <p:spPr>
          <a:xfrm>
            <a:off x="5590200" y="5430951"/>
            <a:ext cx="1011600" cy="1011600"/>
          </a:xfrm>
          <a:prstGeom prst="diamond">
            <a:avLst/>
          </a:prstGeom>
          <a:solidFill>
            <a:srgbClr val="F2F2F2"/>
          </a:solidFill>
          <a:ln>
            <a:noFill/>
          </a:ln>
          <a:effectLst>
            <a:outerShdw blurRad="25400" dist="1270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ar-JO" sz="2400" b="1" dirty="0">
                <a:solidFill>
                  <a:sysClr val="windowText" lastClr="000000"/>
                </a:solidFill>
              </a:rPr>
              <a:t>ابدأ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78B65AE-8B5C-44B5-955E-221A191607C7}"/>
              </a:ext>
            </a:extLst>
          </p:cNvPr>
          <p:cNvGrpSpPr/>
          <p:nvPr/>
        </p:nvGrpSpPr>
        <p:grpSpPr>
          <a:xfrm>
            <a:off x="1557217" y="3386333"/>
            <a:ext cx="1617367" cy="3261175"/>
            <a:chOff x="1557217" y="3386333"/>
            <a:chExt cx="1617367" cy="32611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1" name="صورة عادي">
              <a:extLst>
                <a:ext uri="{FF2B5EF4-FFF2-40B4-BE49-F238E27FC236}">
                  <a16:creationId xmlns:a16="http://schemas.microsoft.com/office/drawing/2014/main" xmlns="" id="{7799DE8A-DFDC-424A-AA13-B1D2C8010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0072" y="3673971"/>
              <a:ext cx="1264512" cy="297353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9AD48F0-4BD4-49AF-B55A-77E5C7E9BD87}"/>
                </a:ext>
              </a:extLst>
            </p:cNvPr>
            <p:cNvSpPr txBox="1"/>
            <p:nvPr/>
          </p:nvSpPr>
          <p:spPr>
            <a:xfrm rot="19489623">
              <a:off x="1708857" y="3386333"/>
              <a:ext cx="341760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JO" sz="4400" dirty="0"/>
                <a:t>!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8245C79-459A-48BC-B4DF-3BF8C62184D3}"/>
                </a:ext>
              </a:extLst>
            </p:cNvPr>
            <p:cNvSpPr txBox="1"/>
            <p:nvPr/>
          </p:nvSpPr>
          <p:spPr>
            <a:xfrm rot="19489623">
              <a:off x="1557217" y="3481561"/>
              <a:ext cx="341760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JO" sz="4400" dirty="0"/>
                <a:t>!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45" y="0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xit" presetSubtype="2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8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8" fill="hold" nodeType="afterEffect" p14:presetBounceEnd="61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333">
                                          <p:cBhvr additive="base">
                                            <p:cTn id="4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333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45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0" grpId="1" animBg="1"/>
          <p:bldP spid="31" grpId="0" animBg="1"/>
          <p:bldP spid="31" grpId="1" animBg="1"/>
          <p:bldP spid="34" grpId="0" animBg="1"/>
          <p:bldP spid="34" grpId="1" animBg="1"/>
          <p:bldP spid="36" grpId="0" animBg="1"/>
          <p:bldP spid="36" grpId="1" animBg="1"/>
          <p:bldP spid="2" grpId="0" animBg="1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xit" presetSubtype="2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8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45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8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30" grpId="0" animBg="1"/>
          <p:bldP spid="30" grpId="1" animBg="1"/>
          <p:bldP spid="31" grpId="0" animBg="1"/>
          <p:bldP spid="31" grpId="1" animBg="1"/>
          <p:bldP spid="34" grpId="0" animBg="1"/>
          <p:bldP spid="34" grpId="1" animBg="1"/>
          <p:bldP spid="36" grpId="0" animBg="1"/>
          <p:bldP spid="36" grpId="1" animBg="1"/>
          <p:bldP spid="2" grpId="0" animBg="1"/>
          <p:bldP spid="4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37" name="مجموعة 36"/>
          <p:cNvGrpSpPr/>
          <p:nvPr/>
        </p:nvGrpSpPr>
        <p:grpSpPr>
          <a:xfrm>
            <a:off x="6635814" y="2648575"/>
            <a:ext cx="4491990" cy="3604428"/>
            <a:chOff x="7402314" y="2702416"/>
            <a:chExt cx="4139131" cy="3321290"/>
          </a:xfrm>
        </p:grpSpPr>
        <p:sp>
          <p:nvSpPr>
            <p:cNvPr id="36" name="شبه منحرف 35"/>
            <p:cNvSpPr/>
            <p:nvPr/>
          </p:nvSpPr>
          <p:spPr>
            <a:xfrm rot="16200000" flipH="1">
              <a:off x="7811235" y="2293495"/>
              <a:ext cx="3321290" cy="41391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7739631" y="3281152"/>
              <a:ext cx="3429000" cy="596163"/>
            </a:xfrm>
            <a:prstGeom prst="round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3200" b="1" dirty="0" smtClean="0"/>
                <a:t>أين حرف الراء </a:t>
              </a:r>
              <a:r>
                <a:rPr lang="ar-JO" sz="3200" b="1" dirty="0" smtClean="0"/>
                <a:t>؟</a:t>
              </a:r>
              <a:endParaRPr lang="ar-JO" sz="3200" b="1" dirty="0"/>
            </a:p>
          </p:txBody>
        </p:sp>
        <p:sp>
          <p:nvSpPr>
            <p:cNvPr id="32" name="مربع نص 12"/>
            <p:cNvSpPr txBox="1"/>
            <p:nvPr/>
          </p:nvSpPr>
          <p:spPr>
            <a:xfrm>
              <a:off x="8371885" y="3470464"/>
              <a:ext cx="2269879" cy="1898308"/>
            </a:xfrm>
            <a:prstGeom prst="round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11500" b="1" dirty="0"/>
                <a:t>ر</a:t>
              </a:r>
              <a:endParaRPr lang="ar-JO" sz="11500" b="1" dirty="0"/>
            </a:p>
          </p:txBody>
        </p:sp>
      </p:grp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زيتون</a:t>
              </a:r>
              <a:endParaRPr lang="ar-JO" sz="2800" b="1" dirty="0"/>
            </a:p>
          </p:txBody>
        </p:sp>
      </p:grpSp>
      <p:grpSp>
        <p:nvGrpSpPr>
          <p:cNvPr id="22" name="صحيح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027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رمان</a:t>
              </a:r>
              <a:endParaRPr lang="ar-JO" sz="2800" b="1" dirty="0"/>
            </a:p>
          </p:txBody>
        </p:sp>
      </p:grpSp>
      <p:grpSp>
        <p:nvGrpSpPr>
          <p:cNvPr id="19" name="خطأ - 1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دلو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43" name="صورة عادي">
            <a:extLst>
              <a:ext uri="{FF2B5EF4-FFF2-40B4-BE49-F238E27FC236}">
                <a16:creationId xmlns:a16="http://schemas.microsoft.com/office/drawing/2014/main" xmlns="" id="{42C55DD3-60E3-46D5-A5B2-659282CF1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44" name="صورة جواب خطأ">
            <a:extLst>
              <a:ext uri="{FF2B5EF4-FFF2-40B4-BE49-F238E27FC236}">
                <a16:creationId xmlns:a16="http://schemas.microsoft.com/office/drawing/2014/main" xmlns="" id="{7D06DEB3-EC52-4580-912B-E9AD2FE60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5" name="صورة جواب صحيح">
            <a:extLst>
              <a:ext uri="{FF2B5EF4-FFF2-40B4-BE49-F238E27FC236}">
                <a16:creationId xmlns:a16="http://schemas.microsoft.com/office/drawing/2014/main" xmlns="" id="{64763D69-CEFC-49CD-A302-0E3FDCD5B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46" name="رسالة صحيح">
            <a:extLst>
              <a:ext uri="{FF2B5EF4-FFF2-40B4-BE49-F238E27FC236}">
                <a16:creationId xmlns:a16="http://schemas.microsoft.com/office/drawing/2014/main" xmlns="" id="{41976689-B8CC-406C-ABA9-10C5F88A3324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47" name="رسالة خطأ">
            <a:extLst>
              <a:ext uri="{FF2B5EF4-FFF2-40B4-BE49-F238E27FC236}">
                <a16:creationId xmlns:a16="http://schemas.microsoft.com/office/drawing/2014/main" xmlns="" id="{06565F98-C4A2-47F7-A641-518E2E603457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48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0E128CC-219D-4519-A3A3-E4E152823ECE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46" grpId="0" animBg="1"/>
      <p:bldP spid="47" grpId="0" animBg="1"/>
      <p:bldP spid="47" grpId="1" animBg="1"/>
      <p:bldP spid="47" grpId="2" animBg="1"/>
      <p:bldP spid="47" grpId="3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موزة</a:t>
              </a:r>
              <a:endParaRPr lang="ar-JO" sz="2800" b="1" dirty="0"/>
            </a:p>
          </p:txBody>
        </p:sp>
      </p:grpSp>
      <p:grpSp>
        <p:nvGrpSpPr>
          <p:cNvPr id="22" name="خطأ - 1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رقم</a:t>
              </a:r>
              <a:endParaRPr lang="ar-JO" sz="2800" b="1" dirty="0"/>
            </a:p>
          </p:txBody>
        </p:sp>
      </p:grpSp>
      <p:grpSp>
        <p:nvGrpSpPr>
          <p:cNvPr id="19" name="صحيح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أسد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2" name="صورة عادي">
            <a:extLst>
              <a:ext uri="{FF2B5EF4-FFF2-40B4-BE49-F238E27FC236}">
                <a16:creationId xmlns:a16="http://schemas.microsoft.com/office/drawing/2014/main" xmlns="" id="{3497B713-35D3-477A-AAF4-42F3F24BB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5" name="صورة جواب خطأ">
            <a:extLst>
              <a:ext uri="{FF2B5EF4-FFF2-40B4-BE49-F238E27FC236}">
                <a16:creationId xmlns:a16="http://schemas.microsoft.com/office/drawing/2014/main" xmlns="" id="{A2EB522D-EFDA-4160-98C2-CB482845D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" name="صورة جواب صحيح">
            <a:extLst>
              <a:ext uri="{FF2B5EF4-FFF2-40B4-BE49-F238E27FC236}">
                <a16:creationId xmlns:a16="http://schemas.microsoft.com/office/drawing/2014/main" xmlns="" id="{27443603-5847-4DA7-9E22-44CAA713C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6" name="رسالة صحيح">
            <a:extLst>
              <a:ext uri="{FF2B5EF4-FFF2-40B4-BE49-F238E27FC236}">
                <a16:creationId xmlns:a16="http://schemas.microsoft.com/office/drawing/2014/main" xmlns="" id="{074A9664-D601-4AA6-B118-E8E9E017CD16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33" name="رسالة خطأ">
            <a:extLst>
              <a:ext uri="{FF2B5EF4-FFF2-40B4-BE49-F238E27FC236}">
                <a16:creationId xmlns:a16="http://schemas.microsoft.com/office/drawing/2014/main" xmlns="" id="{1D5DF8FE-A7F0-4E03-A917-6A28EDF814C5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3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0BCBC29-C9BD-44DA-B36B-39809573E6F8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41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الألف </a:t>
            </a:r>
            <a:r>
              <a:rPr lang="ar-JO" sz="3200" b="1" dirty="0" smtClean="0"/>
              <a:t>؟</a:t>
            </a:r>
            <a:endParaRPr lang="ar-JO" sz="3200" b="1" dirty="0"/>
          </a:p>
        </p:txBody>
      </p:sp>
      <p:sp>
        <p:nvSpPr>
          <p:cNvPr id="42" name="مربع نص 12"/>
          <p:cNvSpPr txBox="1"/>
          <p:nvPr/>
        </p:nvSpPr>
        <p:spPr>
          <a:xfrm>
            <a:off x="7702185" y="3746718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/>
              <a:t>أ</a:t>
            </a:r>
            <a:endParaRPr lang="ar-JO" sz="115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6" grpId="0" animBg="1"/>
      <p:bldP spid="33" grpId="0" animBg="1"/>
      <p:bldP spid="33" grpId="1" animBg="1"/>
      <p:bldP spid="33" grpId="2" animBg="1"/>
      <p:bldP spid="33" grpId="3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صحيح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13453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زجاج</a:t>
              </a:r>
              <a:endParaRPr lang="ar-JO" sz="2800" b="1" dirty="0"/>
            </a:p>
          </p:txBody>
        </p:sp>
      </p:grpSp>
      <p:grpSp>
        <p:nvGrpSpPr>
          <p:cNvPr id="22" name="خطأ - 2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سطح</a:t>
              </a:r>
              <a:endParaRPr lang="ar-JO" sz="2800" b="1" dirty="0"/>
            </a:p>
          </p:txBody>
        </p:sp>
      </p:grpSp>
      <p:grpSp>
        <p:nvGrpSpPr>
          <p:cNvPr id="19" name="خطأ - 1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خراف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33" name="صورة عادي">
            <a:extLst>
              <a:ext uri="{FF2B5EF4-FFF2-40B4-BE49-F238E27FC236}">
                <a16:creationId xmlns:a16="http://schemas.microsoft.com/office/drawing/2014/main" xmlns="" id="{A703E2A6-BE0C-43CA-A11C-A1C6EE5D8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35" name="صورة جواب خطأ">
            <a:extLst>
              <a:ext uri="{FF2B5EF4-FFF2-40B4-BE49-F238E27FC236}">
                <a16:creationId xmlns:a16="http://schemas.microsoft.com/office/drawing/2014/main" xmlns="" id="{E000310D-8986-47C3-B388-0CB7D873A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39" name="صورة جواب صحيح">
            <a:extLst>
              <a:ext uri="{FF2B5EF4-FFF2-40B4-BE49-F238E27FC236}">
                <a16:creationId xmlns:a16="http://schemas.microsoft.com/office/drawing/2014/main" xmlns="" id="{528E3A53-AE54-4EA7-A72F-EAE3B4107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40" name="رسالة صحيح">
            <a:extLst>
              <a:ext uri="{FF2B5EF4-FFF2-40B4-BE49-F238E27FC236}">
                <a16:creationId xmlns:a16="http://schemas.microsoft.com/office/drawing/2014/main" xmlns="" id="{0483C500-097D-4A41-87BC-FA7C0F093F94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41" name="رسالة خطأ">
            <a:extLst>
              <a:ext uri="{FF2B5EF4-FFF2-40B4-BE49-F238E27FC236}">
                <a16:creationId xmlns:a16="http://schemas.microsoft.com/office/drawing/2014/main" xmlns="" id="{0F3B8EF6-ACEA-470D-8C23-424A5AF3CB7E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4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8C8CD8D-8307-4A69-84D2-19584AB3608E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2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الجيم </a:t>
            </a:r>
            <a:r>
              <a:rPr lang="ar-JO" sz="3200" b="1" dirty="0" smtClean="0"/>
              <a:t>؟</a:t>
            </a:r>
            <a:endParaRPr lang="ar-JO" sz="3200" b="1" dirty="0"/>
          </a:p>
        </p:txBody>
      </p:sp>
      <p:sp>
        <p:nvSpPr>
          <p:cNvPr id="43" name="مربع نص 12"/>
          <p:cNvSpPr txBox="1"/>
          <p:nvPr/>
        </p:nvSpPr>
        <p:spPr>
          <a:xfrm>
            <a:off x="7553563" y="3222899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ج</a:t>
            </a:r>
            <a:endParaRPr lang="ar-JO" sz="115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40" grpId="0" animBg="1"/>
      <p:bldP spid="41" grpId="0" animBg="1"/>
      <p:bldP spid="41" grpId="1" animBg="1"/>
      <p:bldP spid="41" grpId="2" animBg="1"/>
      <p:bldP spid="41" grpId="3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باب</a:t>
              </a:r>
              <a:endParaRPr lang="ar-JO" sz="2800" b="1" dirty="0"/>
            </a:p>
          </p:txBody>
        </p:sp>
      </p:grpSp>
      <p:grpSp>
        <p:nvGrpSpPr>
          <p:cNvPr id="22" name="خطأ - 1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ثعلب</a:t>
              </a:r>
              <a:endParaRPr lang="ar-JO" sz="2800" b="1" dirty="0"/>
            </a:p>
          </p:txBody>
        </p:sp>
      </p:grpSp>
      <p:grpSp>
        <p:nvGrpSpPr>
          <p:cNvPr id="19" name="صحيح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توت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2" name="صورة عادي">
            <a:extLst>
              <a:ext uri="{FF2B5EF4-FFF2-40B4-BE49-F238E27FC236}">
                <a16:creationId xmlns:a16="http://schemas.microsoft.com/office/drawing/2014/main" xmlns="" id="{3497B713-35D3-477A-AAF4-42F3F24BB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5" name="صورة جواب خطأ">
            <a:extLst>
              <a:ext uri="{FF2B5EF4-FFF2-40B4-BE49-F238E27FC236}">
                <a16:creationId xmlns:a16="http://schemas.microsoft.com/office/drawing/2014/main" xmlns="" id="{A2EB522D-EFDA-4160-98C2-CB482845D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" name="صورة جواب صحيح">
            <a:extLst>
              <a:ext uri="{FF2B5EF4-FFF2-40B4-BE49-F238E27FC236}">
                <a16:creationId xmlns:a16="http://schemas.microsoft.com/office/drawing/2014/main" xmlns="" id="{27443603-5847-4DA7-9E22-44CAA713C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6" name="رسالة صحيح">
            <a:extLst>
              <a:ext uri="{FF2B5EF4-FFF2-40B4-BE49-F238E27FC236}">
                <a16:creationId xmlns:a16="http://schemas.microsoft.com/office/drawing/2014/main" xmlns="" id="{074A9664-D601-4AA6-B118-E8E9E017CD16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33" name="رسالة خطأ">
            <a:extLst>
              <a:ext uri="{FF2B5EF4-FFF2-40B4-BE49-F238E27FC236}">
                <a16:creationId xmlns:a16="http://schemas.microsoft.com/office/drawing/2014/main" xmlns="" id="{1D5DF8FE-A7F0-4E03-A917-6A28EDF814C5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3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0BCBC29-C9BD-44DA-B36B-39809573E6F8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5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التاء </a:t>
            </a:r>
            <a:r>
              <a:rPr lang="ar-JO" sz="3200" b="1" dirty="0" smtClean="0"/>
              <a:t>؟</a:t>
            </a:r>
            <a:endParaRPr lang="ar-JO" sz="3200" b="1" dirty="0"/>
          </a:p>
        </p:txBody>
      </p:sp>
      <p:sp>
        <p:nvSpPr>
          <p:cNvPr id="40" name="مربع نص 12"/>
          <p:cNvSpPr txBox="1"/>
          <p:nvPr/>
        </p:nvSpPr>
        <p:spPr>
          <a:xfrm>
            <a:off x="7702185" y="3746718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ت</a:t>
            </a:r>
            <a:endParaRPr lang="ar-JO" sz="115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6" grpId="0" animBg="1"/>
      <p:bldP spid="33" grpId="0" animBg="1"/>
      <p:bldP spid="33" grpId="1" animBg="1"/>
      <p:bldP spid="33" grpId="2" animBg="1"/>
      <p:bldP spid="33" grpId="3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صحيح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13453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باب</a:t>
              </a:r>
              <a:endParaRPr lang="ar-JO" sz="2800" b="1" dirty="0"/>
            </a:p>
          </p:txBody>
        </p:sp>
      </p:grpSp>
      <p:grpSp>
        <p:nvGrpSpPr>
          <p:cNvPr id="22" name="خطأ - 2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408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دراجة</a:t>
              </a:r>
              <a:endParaRPr lang="ar-JO" sz="2800" b="1" dirty="0"/>
            </a:p>
          </p:txBody>
        </p:sp>
      </p:grpSp>
      <p:grpSp>
        <p:nvGrpSpPr>
          <p:cNvPr id="19" name="خطأ - 1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دلو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33" name="صورة عادي">
            <a:extLst>
              <a:ext uri="{FF2B5EF4-FFF2-40B4-BE49-F238E27FC236}">
                <a16:creationId xmlns:a16="http://schemas.microsoft.com/office/drawing/2014/main" xmlns="" id="{A703E2A6-BE0C-43CA-A11C-A1C6EE5D8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35" name="صورة جواب خطأ">
            <a:extLst>
              <a:ext uri="{FF2B5EF4-FFF2-40B4-BE49-F238E27FC236}">
                <a16:creationId xmlns:a16="http://schemas.microsoft.com/office/drawing/2014/main" xmlns="" id="{E000310D-8986-47C3-B388-0CB7D873A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39" name="صورة جواب صحيح">
            <a:extLst>
              <a:ext uri="{FF2B5EF4-FFF2-40B4-BE49-F238E27FC236}">
                <a16:creationId xmlns:a16="http://schemas.microsoft.com/office/drawing/2014/main" xmlns="" id="{528E3A53-AE54-4EA7-A72F-EAE3B4107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40" name="رسالة صحيح">
            <a:extLst>
              <a:ext uri="{FF2B5EF4-FFF2-40B4-BE49-F238E27FC236}">
                <a16:creationId xmlns:a16="http://schemas.microsoft.com/office/drawing/2014/main" xmlns="" id="{0483C500-097D-4A41-87BC-FA7C0F093F94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41" name="رسالة خطأ">
            <a:extLst>
              <a:ext uri="{FF2B5EF4-FFF2-40B4-BE49-F238E27FC236}">
                <a16:creationId xmlns:a16="http://schemas.microsoft.com/office/drawing/2014/main" xmlns="" id="{0F3B8EF6-ACEA-470D-8C23-424A5AF3CB7E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4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8C8CD8D-8307-4A69-84D2-19584AB3608E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2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الباء </a:t>
            </a:r>
            <a:r>
              <a:rPr lang="ar-JO" sz="3200" b="1" dirty="0" smtClean="0"/>
              <a:t>؟</a:t>
            </a:r>
            <a:endParaRPr lang="ar-JO" sz="3200" b="1" dirty="0"/>
          </a:p>
        </p:txBody>
      </p:sp>
      <p:sp>
        <p:nvSpPr>
          <p:cNvPr id="43" name="مربع نص 12"/>
          <p:cNvSpPr txBox="1"/>
          <p:nvPr/>
        </p:nvSpPr>
        <p:spPr>
          <a:xfrm>
            <a:off x="7650117" y="3482099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ب</a:t>
            </a:r>
            <a:endParaRPr lang="ar-JO" sz="115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40" grpId="0" animBg="1"/>
      <p:bldP spid="41" grpId="0" animBg="1"/>
      <p:bldP spid="41" grpId="1" animBg="1"/>
      <p:bldP spid="41" grpId="2" animBg="1"/>
      <p:bldP spid="41" grpId="3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زجاج</a:t>
              </a:r>
              <a:endParaRPr lang="ar-JO" sz="2800" b="1" dirty="0"/>
            </a:p>
          </p:txBody>
        </p:sp>
      </p:grpSp>
      <p:grpSp>
        <p:nvGrpSpPr>
          <p:cNvPr id="22" name="صحيح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027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كوخ</a:t>
              </a:r>
              <a:endParaRPr lang="ar-JO" sz="2800" b="1" dirty="0"/>
            </a:p>
          </p:txBody>
        </p:sp>
      </p:grpSp>
      <p:grpSp>
        <p:nvGrpSpPr>
          <p:cNvPr id="19" name="خطأ - 1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مفتاح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43" name="صورة عادي">
            <a:extLst>
              <a:ext uri="{FF2B5EF4-FFF2-40B4-BE49-F238E27FC236}">
                <a16:creationId xmlns:a16="http://schemas.microsoft.com/office/drawing/2014/main" xmlns="" id="{42C55DD3-60E3-46D5-A5B2-659282CF1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44" name="صورة جواب خطأ">
            <a:extLst>
              <a:ext uri="{FF2B5EF4-FFF2-40B4-BE49-F238E27FC236}">
                <a16:creationId xmlns:a16="http://schemas.microsoft.com/office/drawing/2014/main" xmlns="" id="{7D06DEB3-EC52-4580-912B-E9AD2FE60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5" name="صورة جواب صحيح">
            <a:extLst>
              <a:ext uri="{FF2B5EF4-FFF2-40B4-BE49-F238E27FC236}">
                <a16:creationId xmlns:a16="http://schemas.microsoft.com/office/drawing/2014/main" xmlns="" id="{64763D69-CEFC-49CD-A302-0E3FDCD5B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46" name="رسالة صحيح">
            <a:extLst>
              <a:ext uri="{FF2B5EF4-FFF2-40B4-BE49-F238E27FC236}">
                <a16:creationId xmlns:a16="http://schemas.microsoft.com/office/drawing/2014/main" xmlns="" id="{41976689-B8CC-406C-ABA9-10C5F88A3324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47" name="رسالة خطأ">
            <a:extLst>
              <a:ext uri="{FF2B5EF4-FFF2-40B4-BE49-F238E27FC236}">
                <a16:creationId xmlns:a16="http://schemas.microsoft.com/office/drawing/2014/main" xmlns="" id="{06565F98-C4A2-47F7-A641-518E2E603457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48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0E128CC-219D-4519-A3A3-E4E152823ECE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88" y="-916310"/>
            <a:ext cx="2223512" cy="1620456"/>
          </a:xfrm>
          <a:prstGeom prst="rect">
            <a:avLst/>
          </a:prstGeom>
        </p:spPr>
      </p:pic>
      <p:sp>
        <p:nvSpPr>
          <p:cNvPr id="32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الخاء ؟</a:t>
            </a:r>
            <a:endParaRPr lang="ar-JO" sz="3200" b="1" dirty="0"/>
          </a:p>
        </p:txBody>
      </p:sp>
      <p:sp>
        <p:nvSpPr>
          <p:cNvPr id="33" name="مربع نص 12"/>
          <p:cNvSpPr txBox="1"/>
          <p:nvPr/>
        </p:nvSpPr>
        <p:spPr>
          <a:xfrm>
            <a:off x="7650117" y="3482099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خ</a:t>
            </a:r>
            <a:endParaRPr lang="ar-JO" sz="115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46" grpId="0" animBg="1"/>
      <p:bldP spid="47" grpId="0" animBg="1"/>
      <p:bldP spid="47" grpId="1" animBg="1"/>
      <p:bldP spid="47" grpId="2" animBg="1"/>
      <p:bldP spid="47" grpId="3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شبه منحرف 27"/>
          <p:cNvSpPr/>
          <p:nvPr/>
        </p:nvSpPr>
        <p:spPr>
          <a:xfrm rot="5400000">
            <a:off x="1484051" y="-1351943"/>
            <a:ext cx="3956858" cy="6945522"/>
          </a:xfrm>
          <a:prstGeom prst="trapezoid">
            <a:avLst>
              <a:gd name="adj" fmla="val 212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9" name="شبه منحرف 28"/>
          <p:cNvSpPr/>
          <p:nvPr/>
        </p:nvSpPr>
        <p:spPr>
          <a:xfrm rot="16200000" flipH="1">
            <a:off x="4836014" y="2020221"/>
            <a:ext cx="3148221" cy="1070795"/>
          </a:xfrm>
          <a:prstGeom prst="trapezoid">
            <a:avLst>
              <a:gd name="adj" fmla="val 327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0" name="شبه منحرف 29"/>
          <p:cNvSpPr/>
          <p:nvPr/>
        </p:nvSpPr>
        <p:spPr>
          <a:xfrm rot="5400000">
            <a:off x="5969018" y="1237385"/>
            <a:ext cx="3095467" cy="3283524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6845887" y="2390022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7205279" y="2340693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6200000" flipH="1">
            <a:off x="7079596" y="2204793"/>
            <a:ext cx="3604428" cy="4491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grpSp>
        <p:nvGrpSpPr>
          <p:cNvPr id="23" name="خطأ - 2"/>
          <p:cNvGrpSpPr/>
          <p:nvPr/>
        </p:nvGrpSpPr>
        <p:grpSpPr>
          <a:xfrm>
            <a:off x="150588" y="2762701"/>
            <a:ext cx="5435600" cy="952500"/>
            <a:chOff x="150588" y="3190424"/>
            <a:chExt cx="5435600" cy="952500"/>
          </a:xfrm>
        </p:grpSpPr>
        <p:sp>
          <p:nvSpPr>
            <p:cNvPr id="26" name="شبه منحرف 25"/>
            <p:cNvSpPr/>
            <p:nvPr/>
          </p:nvSpPr>
          <p:spPr>
            <a:xfrm rot="5148633" flipH="1">
              <a:off x="2392138" y="948874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1" name="مربع نص 20"/>
            <p:cNvSpPr txBox="1"/>
            <p:nvPr/>
          </p:nvSpPr>
          <p:spPr>
            <a:xfrm rot="21219363">
              <a:off x="424222" y="344276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تمساح </a:t>
              </a:r>
              <a:endParaRPr lang="ar-JO" sz="2800" b="1" dirty="0"/>
            </a:p>
          </p:txBody>
        </p:sp>
      </p:grpSp>
      <p:grpSp>
        <p:nvGrpSpPr>
          <p:cNvPr id="22" name="صحيح"/>
          <p:cNvGrpSpPr/>
          <p:nvPr/>
        </p:nvGrpSpPr>
        <p:grpSpPr>
          <a:xfrm>
            <a:off x="105594" y="1665059"/>
            <a:ext cx="5435600" cy="952500"/>
            <a:chOff x="136074" y="2092782"/>
            <a:chExt cx="5435600" cy="952500"/>
          </a:xfrm>
        </p:grpSpPr>
        <p:sp>
          <p:nvSpPr>
            <p:cNvPr id="25" name="شبه منحرف 24"/>
            <p:cNvSpPr/>
            <p:nvPr/>
          </p:nvSpPr>
          <p:spPr>
            <a:xfrm rot="5400000" flipH="1">
              <a:off x="2377624" y="-148768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424222" y="2302717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مثلث</a:t>
              </a:r>
              <a:endParaRPr lang="ar-JO" sz="2800" b="1" dirty="0"/>
            </a:p>
          </p:txBody>
        </p:sp>
      </p:grpSp>
      <p:grpSp>
        <p:nvGrpSpPr>
          <p:cNvPr id="19" name="خطأ - 1"/>
          <p:cNvGrpSpPr/>
          <p:nvPr/>
        </p:nvGrpSpPr>
        <p:grpSpPr>
          <a:xfrm>
            <a:off x="150588" y="567417"/>
            <a:ext cx="5435600" cy="952500"/>
            <a:chOff x="150588" y="995140"/>
            <a:chExt cx="5435600" cy="952500"/>
          </a:xfrm>
        </p:grpSpPr>
        <p:sp>
          <p:nvSpPr>
            <p:cNvPr id="8" name="شبه منحرف 7"/>
            <p:cNvSpPr/>
            <p:nvPr/>
          </p:nvSpPr>
          <p:spPr>
            <a:xfrm rot="5700000" flipH="1">
              <a:off x="2392138" y="-1246410"/>
              <a:ext cx="952500" cy="54356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1" anchor="ctr"/>
            <a:lstStyle/>
            <a:p>
              <a:pPr algn="ctr"/>
              <a:endParaRPr lang="ar-JO" sz="2400" dirty="0"/>
            </a:p>
          </p:txBody>
        </p:sp>
        <p:sp>
          <p:nvSpPr>
            <p:cNvPr id="16" name="مربع نص 15"/>
            <p:cNvSpPr txBox="1"/>
            <p:nvPr/>
          </p:nvSpPr>
          <p:spPr>
            <a:xfrm rot="332175">
              <a:off x="424222" y="1208501"/>
              <a:ext cx="4833578" cy="52322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EG" sz="2800" b="1" dirty="0" smtClean="0"/>
                <a:t>برتقال</a:t>
              </a:r>
              <a:endParaRPr lang="ar-JO" sz="2800" b="1" dirty="0"/>
            </a:p>
          </p:txBody>
        </p:sp>
      </p:grpSp>
      <p:pic>
        <p:nvPicPr>
          <p:cNvPr id="38" name="صورة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9" y="-1236426"/>
            <a:ext cx="2497062" cy="2497062"/>
          </a:xfrm>
          <a:prstGeom prst="rect">
            <a:avLst/>
          </a:prstGeom>
          <a:effectLst/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12" y="5240922"/>
            <a:ext cx="2497062" cy="2497062"/>
          </a:xfrm>
          <a:prstGeom prst="rect">
            <a:avLst/>
          </a:prstGeom>
          <a:effectLst/>
        </p:spPr>
      </p:pic>
      <p:pic>
        <p:nvPicPr>
          <p:cNvPr id="43" name="صورة عادي">
            <a:extLst>
              <a:ext uri="{FF2B5EF4-FFF2-40B4-BE49-F238E27FC236}">
                <a16:creationId xmlns:a16="http://schemas.microsoft.com/office/drawing/2014/main" xmlns="" id="{42C55DD3-60E3-46D5-A5B2-659282CF1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738" y="4216389"/>
            <a:ext cx="1033846" cy="2431119"/>
          </a:xfrm>
          <a:prstGeom prst="rect">
            <a:avLst/>
          </a:prstGeom>
        </p:spPr>
      </p:pic>
      <p:pic>
        <p:nvPicPr>
          <p:cNvPr id="44" name="صورة جواب خطأ">
            <a:extLst>
              <a:ext uri="{FF2B5EF4-FFF2-40B4-BE49-F238E27FC236}">
                <a16:creationId xmlns:a16="http://schemas.microsoft.com/office/drawing/2014/main" xmlns="" id="{7D06DEB3-EC52-4580-912B-E9AD2FE60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56479" y="4170153"/>
            <a:ext cx="948795" cy="2489108"/>
          </a:xfrm>
          <a:prstGeom prst="rect">
            <a:avLst/>
          </a:prstGeom>
        </p:spPr>
      </p:pic>
      <p:pic>
        <p:nvPicPr>
          <p:cNvPr id="45" name="صورة جواب صحيح">
            <a:extLst>
              <a:ext uri="{FF2B5EF4-FFF2-40B4-BE49-F238E27FC236}">
                <a16:creationId xmlns:a16="http://schemas.microsoft.com/office/drawing/2014/main" xmlns="" id="{64763D69-CEFC-49CD-A302-0E3FDCD5B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525" y="4158400"/>
            <a:ext cx="1423311" cy="2489107"/>
          </a:xfrm>
          <a:prstGeom prst="rect">
            <a:avLst/>
          </a:prstGeom>
        </p:spPr>
      </p:pic>
      <p:sp>
        <p:nvSpPr>
          <p:cNvPr id="46" name="رسالة صحيح">
            <a:extLst>
              <a:ext uri="{FF2B5EF4-FFF2-40B4-BE49-F238E27FC236}">
                <a16:creationId xmlns:a16="http://schemas.microsoft.com/office/drawing/2014/main" xmlns="" id="{41976689-B8CC-406C-ABA9-10C5F88A3324}"/>
              </a:ext>
            </a:extLst>
          </p:cNvPr>
          <p:cNvSpPr/>
          <p:nvPr/>
        </p:nvSpPr>
        <p:spPr>
          <a:xfrm>
            <a:off x="3704041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أحسنت..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إجابة صحيحة!</a:t>
            </a:r>
          </a:p>
        </p:txBody>
      </p:sp>
      <p:sp>
        <p:nvSpPr>
          <p:cNvPr id="47" name="رسالة خطأ">
            <a:extLst>
              <a:ext uri="{FF2B5EF4-FFF2-40B4-BE49-F238E27FC236}">
                <a16:creationId xmlns:a16="http://schemas.microsoft.com/office/drawing/2014/main" xmlns="" id="{06565F98-C4A2-47F7-A641-518E2E603457}"/>
              </a:ext>
            </a:extLst>
          </p:cNvPr>
          <p:cNvSpPr/>
          <p:nvPr/>
        </p:nvSpPr>
        <p:spPr>
          <a:xfrm>
            <a:off x="3704040" y="3803698"/>
            <a:ext cx="1807825" cy="1482246"/>
          </a:xfrm>
          <a:prstGeom prst="wedgeEllipseCallout">
            <a:avLst>
              <a:gd name="adj1" fmla="val -63090"/>
              <a:gd name="adj2" fmla="val 1642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خطأ..</a:t>
            </a:r>
          </a:p>
          <a:p>
            <a:pPr algn="ctr"/>
            <a:r>
              <a:rPr lang="ar-JO" b="1" dirty="0">
                <a:solidFill>
                  <a:sysClr val="windowText" lastClr="000000"/>
                </a:solidFill>
              </a:rPr>
              <a:t>حاول مرة أخرى!</a:t>
            </a:r>
          </a:p>
        </p:txBody>
      </p:sp>
      <p:sp>
        <p:nvSpPr>
          <p:cNvPr id="48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0E128CC-219D-4519-A3A3-E4E152823ECE}"/>
              </a:ext>
            </a:extLst>
          </p:cNvPr>
          <p:cNvSpPr/>
          <p:nvPr/>
        </p:nvSpPr>
        <p:spPr>
          <a:xfrm>
            <a:off x="4417977" y="4895226"/>
            <a:ext cx="322172" cy="271134"/>
          </a:xfrm>
          <a:prstGeom prst="leftArrow">
            <a:avLst/>
          </a:prstGeom>
          <a:ln w="3175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32" name="مربع نص 12"/>
          <p:cNvSpPr txBox="1"/>
          <p:nvPr/>
        </p:nvSpPr>
        <p:spPr>
          <a:xfrm>
            <a:off x="7001887" y="3276648"/>
            <a:ext cx="3721321" cy="646986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3200" b="1" dirty="0" smtClean="0"/>
              <a:t>أين حرف الثاء </a:t>
            </a:r>
            <a:r>
              <a:rPr lang="ar-JO" sz="3200" b="1" dirty="0" smtClean="0"/>
              <a:t>؟</a:t>
            </a:r>
            <a:endParaRPr lang="ar-JO" sz="3200" b="1" dirty="0"/>
          </a:p>
        </p:txBody>
      </p:sp>
      <p:sp>
        <p:nvSpPr>
          <p:cNvPr id="33" name="مربع نص 12"/>
          <p:cNvSpPr txBox="1"/>
          <p:nvPr/>
        </p:nvSpPr>
        <p:spPr>
          <a:xfrm>
            <a:off x="7702185" y="3746718"/>
            <a:ext cx="2463385" cy="2060138"/>
          </a:xfrm>
          <a:prstGeom prst="round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EG" sz="11500" b="1" dirty="0" smtClean="0"/>
              <a:t>ث</a:t>
            </a:r>
            <a:endParaRPr lang="ar-JO" sz="115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" y="4012014"/>
            <a:ext cx="2223512" cy="1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Fall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Marimba Vers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  <p:bldP spid="46" grpId="0" animBg="1"/>
      <p:bldP spid="47" grpId="0" animBg="1"/>
      <p:bldP spid="47" grpId="1" animBg="1"/>
      <p:bldP spid="47" grpId="2" animBg="1"/>
      <p:bldP spid="47" grpId="3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3dba318f2dc8af1bb0f66a968ae69433630f3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261</Words>
  <Application>Microsoft Office PowerPoint</Application>
  <PresentationFormat>Widescreen</PresentationFormat>
  <Paragraphs>119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نسق Office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فكِّر وجاوب</dc:title>
  <dc:creator>قناة البوربوينت الإسلامي</dc:creator>
  <cp:lastModifiedBy>sarahtam404@gmail.com</cp:lastModifiedBy>
  <cp:revision>135</cp:revision>
  <dcterms:created xsi:type="dcterms:W3CDTF">2015-04-30T15:42:48Z</dcterms:created>
  <dcterms:modified xsi:type="dcterms:W3CDTF">2021-01-31T21:01:05Z</dcterms:modified>
</cp:coreProperties>
</file>